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  <p:sldMasterId id="2147483673" r:id="rId3"/>
    <p:sldMasterId id="2147483662" r:id="rId4"/>
  </p:sldMasterIdLst>
  <p:handoutMasterIdLst>
    <p:handoutMasterId r:id="rId25"/>
  </p:handoutMasterIdLst>
  <p:sldIdLst>
    <p:sldId id="265" r:id="rId5"/>
    <p:sldId id="266" r:id="rId6"/>
    <p:sldId id="267" r:id="rId7"/>
    <p:sldId id="277" r:id="rId8"/>
    <p:sldId id="281" r:id="rId9"/>
    <p:sldId id="280" r:id="rId10"/>
    <p:sldId id="279" r:id="rId11"/>
    <p:sldId id="268" r:id="rId12"/>
    <p:sldId id="270" r:id="rId13"/>
    <p:sldId id="271" r:id="rId14"/>
    <p:sldId id="282" r:id="rId15"/>
    <p:sldId id="283" r:id="rId16"/>
    <p:sldId id="286" r:id="rId17"/>
    <p:sldId id="285" r:id="rId18"/>
    <p:sldId id="284" r:id="rId19"/>
    <p:sldId id="288" r:id="rId20"/>
    <p:sldId id="273" r:id="rId21"/>
    <p:sldId id="289" r:id="rId22"/>
    <p:sldId id="269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 varScale="1">
        <p:scale>
          <a:sx n="105" d="100"/>
          <a:sy n="105" d="100"/>
        </p:scale>
        <p:origin x="10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79F187-AA7B-B9EB-417D-A11042A5C0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B271A-CB58-D780-E97A-976ABB5C31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311FB-7E68-42D8-B905-797E3C8A5380}" type="datetimeFigureOut">
              <a:rPr lang="it-IT" smtClean="0"/>
              <a:t>11/01/2023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B5587-09B1-1B92-1987-298BD97B1D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D8DB-864B-FF6D-9B9E-A3990A5A5F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778EB-3311-4540-80F9-10D6022264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407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">
            <a:extLst>
              <a:ext uri="{FF2B5EF4-FFF2-40B4-BE49-F238E27FC236}">
                <a16:creationId xmlns:a16="http://schemas.microsoft.com/office/drawing/2014/main" id="{8665301B-3766-B1B1-1B25-A3882450ED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A50CF4F-5907-6C39-762B-A14FB24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28" y="5196654"/>
            <a:ext cx="11488271" cy="1325563"/>
          </a:xfrm>
          <a:prstGeom prst="rect">
            <a:avLst/>
          </a:prstGeom>
          <a:gradFill flip="none" rotWithShape="1">
            <a:gsLst>
              <a:gs pos="0">
                <a:srgbClr val="14053A">
                  <a:alpha val="0"/>
                </a:srgbClr>
              </a:gs>
              <a:gs pos="100000">
                <a:srgbClr val="14053A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>
              <a:buFontTx/>
              <a:buNone/>
              <a:defRPr lang="it-IT" sz="3200">
                <a:latin typeface="open sans" panose="020B0606030504020204" pitchFamily="34" charset="0"/>
                <a:ea typeface="+mn-ea"/>
                <a:cs typeface="Open Sans" pitchFamily="2" charset="0"/>
              </a:defRPr>
            </a:lvl1pPr>
          </a:lstStyle>
          <a:p>
            <a:pPr marL="228600" lvl="0" indent="-2286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1C895A75-C27E-2669-2564-FB91389B94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3728" y="335783"/>
            <a:ext cx="2844800" cy="10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C337-6C11-B602-7821-E9097545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3C144-751C-15F5-7CE2-1A097C00C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148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551755-40A2-2C77-FC89-FDD8273B9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2641" y="3730171"/>
            <a:ext cx="2626196" cy="3127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935335-69C9-5B50-6D12-346621E0CE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8110" y="1382890"/>
            <a:ext cx="6716747" cy="409221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0" y="1552575"/>
            <a:ext cx="5153025" cy="3352800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12132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1F06A-DE42-59CC-D7BE-B1635866217B}"/>
              </a:ext>
            </a:extLst>
          </p:cNvPr>
          <p:cNvSpPr txBox="1"/>
          <p:nvPr userDrawn="1"/>
        </p:nvSpPr>
        <p:spPr>
          <a:xfrm>
            <a:off x="867229" y="353920"/>
            <a:ext cx="10541000" cy="9123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54358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9238"/>
          </a:xfrm>
        </p:spPr>
        <p:txBody>
          <a:bodyPr anchor="ctr">
            <a:normAutofit/>
          </a:bodyPr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Sponsors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2900851-0776-B528-881E-5EE048924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9172" y="3788201"/>
            <a:ext cx="4633686" cy="1079637"/>
          </a:xfrm>
          <a:prstGeom prst="rect">
            <a:avLst/>
          </a:prstGeom>
        </p:spPr>
      </p:pic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671D1F-FA0F-4341-7D96-A9D680FC08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2927" y="4934436"/>
            <a:ext cx="2575617" cy="1371594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99BBB0-548B-6455-52DE-7D0D09CF3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171" y="2431680"/>
            <a:ext cx="4599831" cy="8992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38814C-AFC5-7090-7725-992B3C66177E}"/>
              </a:ext>
            </a:extLst>
          </p:cNvPr>
          <p:cNvSpPr txBox="1"/>
          <p:nvPr userDrawn="1"/>
        </p:nvSpPr>
        <p:spPr>
          <a:xfrm>
            <a:off x="838200" y="364894"/>
            <a:ext cx="10541000" cy="9123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Sponsors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93619CA-DC9E-0BFC-1729-65D8098BDB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5857" y="2802880"/>
            <a:ext cx="1926544" cy="5193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346F48-04C9-D7AB-5D6F-36054BA3343F}"/>
              </a:ext>
            </a:extLst>
          </p:cNvPr>
          <p:cNvSpPr txBox="1"/>
          <p:nvPr userDrawn="1"/>
        </p:nvSpPr>
        <p:spPr>
          <a:xfrm>
            <a:off x="7053943" y="2437232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With the support of: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86474AB-A117-A5F1-5439-2BC5250C69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91951"/>
          <a:stretch/>
        </p:blipFill>
        <p:spPr>
          <a:xfrm>
            <a:off x="0" y="6306030"/>
            <a:ext cx="12192000" cy="55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68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5052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C337-6C11-B602-7821-E9097545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</p:spPr>
        <p:txBody>
          <a:bodyPr anchor="b">
            <a:normAutofit/>
          </a:bodyPr>
          <a:lstStyle>
            <a:lvl1pPr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3C144-751C-15F5-7CE2-1A097C00C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51755-40A2-2C77-FC89-FDD8273B9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65804" y="3149600"/>
            <a:ext cx="2626196" cy="312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91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7661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7332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03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563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813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50CF4F-5907-6C39-762B-A14FB24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29" y="1103625"/>
            <a:ext cx="11488271" cy="132556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lang="it-IT" sz="3200" b="1" dirty="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6EF93-FE07-EADA-D276-7A7BE4D377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181" y="4276281"/>
            <a:ext cx="5407134" cy="23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609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714" y="365125"/>
            <a:ext cx="10515600" cy="912132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51755-40A2-2C77-FC89-FDD8273B9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2641" y="3730171"/>
            <a:ext cx="2626196" cy="3127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935335-69C9-5B50-6D12-346621E0CE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8110" y="1382890"/>
            <a:ext cx="6716747" cy="409221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0" y="1552575"/>
            <a:ext cx="5153025" cy="3352800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526F36-328F-5C7D-AC93-BE258653EBFE}"/>
              </a:ext>
            </a:extLst>
          </p:cNvPr>
          <p:cNvSpPr txBox="1"/>
          <p:nvPr userDrawn="1"/>
        </p:nvSpPr>
        <p:spPr>
          <a:xfrm>
            <a:off x="852713" y="361670"/>
            <a:ext cx="10541000" cy="9123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92653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2900851-0776-B528-881E-5EE048924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9172" y="3788201"/>
            <a:ext cx="4633686" cy="1079637"/>
          </a:xfrm>
          <a:prstGeom prst="rect">
            <a:avLst/>
          </a:prstGeom>
        </p:spPr>
      </p:pic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671D1F-FA0F-4341-7D96-A9D680FC08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2927" y="4934436"/>
            <a:ext cx="2575617" cy="1371594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99BBB0-548B-6455-52DE-7D0D09CF3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171" y="2431680"/>
            <a:ext cx="4599831" cy="89923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Sponsors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4367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Sponsors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0E86FEC-ADF0-3F2A-9A0F-A0EDAD2367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5857" y="2802880"/>
            <a:ext cx="1926544" cy="5193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2AAA94-3DF5-9F9F-CD5D-59A3E3B9FDDF}"/>
              </a:ext>
            </a:extLst>
          </p:cNvPr>
          <p:cNvSpPr txBox="1"/>
          <p:nvPr userDrawn="1"/>
        </p:nvSpPr>
        <p:spPr>
          <a:xfrm>
            <a:off x="7053943" y="2437232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With the support of:</a:t>
            </a:r>
          </a:p>
        </p:txBody>
      </p:sp>
    </p:spTree>
    <p:extLst>
      <p:ext uri="{BB962C8B-B14F-4D97-AF65-F5344CB8AC3E}">
        <p14:creationId xmlns:p14="http://schemas.microsoft.com/office/powerpoint/2010/main" val="1650863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2997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AECA2C-4EA2-D4F2-734E-8B2663FD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78251B-A4E5-2344-D3F4-239C2683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34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35335-69C9-5B50-6D12-346621E0CE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8110" y="1382890"/>
            <a:ext cx="6716747" cy="409221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0" y="1552575"/>
            <a:ext cx="5153025" cy="3352800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CCDCF-57FC-DD86-3511-FE550EEB331D}"/>
              </a:ext>
            </a:extLst>
          </p:cNvPr>
          <p:cNvSpPr txBox="1"/>
          <p:nvPr userDrawn="1"/>
        </p:nvSpPr>
        <p:spPr>
          <a:xfrm>
            <a:off x="838200" y="364894"/>
            <a:ext cx="10541000" cy="9123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D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12132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6472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50CF4F-5907-6C39-762B-A14FB24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29" y="1103625"/>
            <a:ext cx="11488271" cy="132556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lang="it-IT" sz="3200" b="1" dirty="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6EF93-FE07-EADA-D276-7A7BE4D377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181" y="4276281"/>
            <a:ext cx="5407134" cy="23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3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491218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Sponsors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2900851-0776-B528-881E-5EE048924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9172" y="3788201"/>
            <a:ext cx="4633686" cy="1079637"/>
          </a:xfrm>
          <a:prstGeom prst="rect">
            <a:avLst/>
          </a:prstGeom>
        </p:spPr>
      </p:pic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671D1F-FA0F-4341-7D96-A9D680FC08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2927" y="4934436"/>
            <a:ext cx="2575617" cy="1371594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99BBB0-548B-6455-52DE-7D0D09CF3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171" y="2431680"/>
            <a:ext cx="4599831" cy="8992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F63D016-4C9E-DB02-5EAD-CE4E16714D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5857" y="2802880"/>
            <a:ext cx="1926544" cy="519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0AA165-FA6E-90B8-08CB-207552BEAA40}"/>
              </a:ext>
            </a:extLst>
          </p:cNvPr>
          <p:cNvSpPr txBox="1"/>
          <p:nvPr userDrawn="1"/>
        </p:nvSpPr>
        <p:spPr>
          <a:xfrm>
            <a:off x="7053943" y="2437232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With the support of: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35A28-1A6D-A2FE-9568-AC3382ED9E4B}"/>
              </a:ext>
            </a:extLst>
          </p:cNvPr>
          <p:cNvSpPr txBox="1"/>
          <p:nvPr userDrawn="1"/>
        </p:nvSpPr>
        <p:spPr>
          <a:xfrm>
            <a:off x="838200" y="343673"/>
            <a:ext cx="10541000" cy="49145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Sponsors</a:t>
            </a:r>
          </a:p>
        </p:txBody>
      </p:sp>
    </p:spTree>
    <p:extLst>
      <p:ext uri="{BB962C8B-B14F-4D97-AF65-F5344CB8AC3E}">
        <p14:creationId xmlns:p14="http://schemas.microsoft.com/office/powerpoint/2010/main" val="2755409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7312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2.png"/><Relationship Id="rId17" Type="http://schemas.openxmlformats.org/officeDocument/2006/relationships/image" Target="../media/image9.sv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7.png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C8E1FC8A-2260-0672-D22D-7792D4A487F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998857" y="6016242"/>
            <a:ext cx="1915886" cy="72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3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7" r:id="rId3"/>
    <p:sldLayoutId id="2147483683" r:id="rId4"/>
    <p:sldLayoutId id="214748368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23AA-DABE-E2B9-4C04-1EA4B188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D57D5-CEFF-6AB1-B8AE-638DE0E77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0AEBE-DE33-B4B9-D8D1-A1AA7BFBD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AA3F9-414D-4C08-AF35-0C595485D5F1}" type="datetimeFigureOut">
              <a:rPr lang="it-IT" smtClean="0"/>
              <a:t>11/01/2023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36829-5CE2-954B-2EA1-D25A9B77C6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950C6-70F4-EBB6-C006-1F76E1450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12855-726A-4060-AA16-3E562FB847DB}" type="slidenum">
              <a:rPr lang="it-IT" smtClean="0"/>
              <a:t>‹N›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2A227-925A-3B4F-8BD4-313BD1419CB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0E1B6B6-69AB-74C5-34C6-CCE0A061EA0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263414" y="6128210"/>
            <a:ext cx="1509486" cy="57172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1783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8" r:id="rId3"/>
    <p:sldLayoutId id="2147483681" r:id="rId4"/>
    <p:sldLayoutId id="214748368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AD01DB0-49A5-711B-6437-E6BC9E48E5F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5142" y="6365070"/>
            <a:ext cx="974271" cy="36900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92B90BD-ACA8-D295-A203-A17A4862F53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08162" y="6348153"/>
            <a:ext cx="1728945" cy="402840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61E960A8-64A6-B8F2-EB4C-35B7B8DDECE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595898" y="6293685"/>
            <a:ext cx="961029" cy="511777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6C700A1-5D5B-0878-00DE-3804DCD46C5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233058" y="6381809"/>
            <a:ext cx="1716314" cy="33552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7A93378-50A6-D864-08EB-13E4732474B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58286" y="6402852"/>
            <a:ext cx="1088572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4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2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8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hyperlink" Target="https://www.intre.it/" TargetMode="External"/><Relationship Id="rId12" Type="http://schemas.openxmlformats.org/officeDocument/2006/relationships/hyperlink" Target="https://albertoacerbis.com/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stefano.maffeis@intre.it" TargetMode="External"/><Relationship Id="rId11" Type="http://schemas.openxmlformats.org/officeDocument/2006/relationships/image" Target="../media/image45.png"/><Relationship Id="rId5" Type="http://schemas.openxmlformats.org/officeDocument/2006/relationships/hyperlink" Target="mailto:alberto.acerbis@intre.it" TargetMode="External"/><Relationship Id="rId10" Type="http://schemas.openxmlformats.org/officeDocument/2006/relationships/hyperlink" Target="https://github.com/lesbass" TargetMode="External"/><Relationship Id="rId4" Type="http://schemas.openxmlformats.org/officeDocument/2006/relationships/image" Target="../media/image42.jpe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A86C7D-02A9-EFC4-4B18-00513343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Perché </a:t>
            </a:r>
            <a:r>
              <a:rPr lang="it-IT" dirty="0" err="1"/>
              <a:t>WebAssembly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latin typeface="+mj-lt"/>
                <a:cs typeface="+mj-cs"/>
              </a:rPr>
              <a:t>Cos’è WebAssembly?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7252F80A-8F27-E1F0-E68C-C565C441B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757286"/>
            <a:ext cx="5455917" cy="13367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6E540180-8CE8-D275-F85B-D4FE88F1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900504"/>
            <a:ext cx="5455917" cy="105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latin typeface="+mj-lt"/>
                <a:ea typeface="+mj-ea"/>
                <a:cs typeface="+mj-cs"/>
              </a:rPr>
              <a:t>JavaScript is dead. Long live to JavaScript!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D09277E3-039E-6822-A4FD-4A0F6925A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71" y="2427543"/>
            <a:ext cx="6729589" cy="37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68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>
                <a:latin typeface="+mj-lt"/>
                <a:ea typeface="+mj-ea"/>
                <a:cs typeface="+mj-cs"/>
              </a:rPr>
              <a:t>Use Case: Ottimizzazione Immagini nel Browser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55BFCFB2-03B0-C604-9011-12900472A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356" y="2298655"/>
            <a:ext cx="7784883" cy="393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6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2436" y="448071"/>
            <a:ext cx="2926080" cy="1076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atin typeface="+mj-lt"/>
                <a:cs typeface="+mj-cs"/>
              </a:rPr>
              <a:t>WASI</a:t>
            </a:r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F88F75C-63A9-FC96-F38C-88C04D645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" r="-2" b="-2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325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WAGI</a:t>
            </a:r>
          </a:p>
        </p:txBody>
      </p:sp>
      <p:pic>
        <p:nvPicPr>
          <p:cNvPr id="5" name="Picture 2" descr="Icona Del Desktop Computer O Logo Nera, Desktop Computer Domestico  Personale Illustrazione Vettoriale - Illustrazione di hardware, scrittorio:  131970747">
            <a:extLst>
              <a:ext uri="{FF2B5EF4-FFF2-40B4-BE49-F238E27FC236}">
                <a16:creationId xmlns:a16="http://schemas.microsoft.com/office/drawing/2014/main" id="{D8D932CA-46AB-2383-9015-28A27C719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49" y="16906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erver Logo Vector Art, Icons, and Graphics for Free Download">
            <a:extLst>
              <a:ext uri="{FF2B5EF4-FFF2-40B4-BE49-F238E27FC236}">
                <a16:creationId xmlns:a16="http://schemas.microsoft.com/office/drawing/2014/main" id="{66D2AEA3-3A17-49AD-C0BF-FE4737BB0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76" y="284831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ttore a gomito 6">
            <a:extLst>
              <a:ext uri="{FF2B5EF4-FFF2-40B4-BE49-F238E27FC236}">
                <a16:creationId xmlns:a16="http://schemas.microsoft.com/office/drawing/2014/main" id="{D7D92DAF-48BF-D91F-F5CE-EBDC6014EAD0}"/>
              </a:ext>
            </a:extLst>
          </p:cNvPr>
          <p:cNvCxnSpPr/>
          <p:nvPr/>
        </p:nvCxnSpPr>
        <p:spPr>
          <a:xfrm>
            <a:off x="4059135" y="2337434"/>
            <a:ext cx="1473693" cy="7457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71B7453A-3947-CB57-94B7-69611D59024C}"/>
              </a:ext>
            </a:extLst>
          </p:cNvPr>
          <p:cNvCxnSpPr>
            <a:cxnSpLocks/>
          </p:cNvCxnSpPr>
          <p:nvPr/>
        </p:nvCxnSpPr>
        <p:spPr>
          <a:xfrm>
            <a:off x="6420595" y="3384735"/>
            <a:ext cx="1953087" cy="9762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A3FDEBDD-3935-9941-776B-5D22E1944C76}"/>
              </a:ext>
            </a:extLst>
          </p:cNvPr>
          <p:cNvCxnSpPr>
            <a:cxnSpLocks/>
          </p:cNvCxnSpPr>
          <p:nvPr/>
        </p:nvCxnSpPr>
        <p:spPr>
          <a:xfrm rot="10800000">
            <a:off x="6420595" y="4508502"/>
            <a:ext cx="1828800" cy="10431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048774A1-325C-CCBB-9E93-D38C5D7A2844}"/>
              </a:ext>
            </a:extLst>
          </p:cNvPr>
          <p:cNvCxnSpPr/>
          <p:nvPr/>
        </p:nvCxnSpPr>
        <p:spPr>
          <a:xfrm rot="10800000">
            <a:off x="2967182" y="2967749"/>
            <a:ext cx="2565647" cy="1441116"/>
          </a:xfrm>
          <a:prstGeom prst="bentConnector3">
            <a:avLst>
              <a:gd name="adj1" fmla="val 998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Open and close brackets enclosing a hexagon - Free icons">
            <a:extLst>
              <a:ext uri="{FF2B5EF4-FFF2-40B4-BE49-F238E27FC236}">
                <a16:creationId xmlns:a16="http://schemas.microsoft.com/office/drawing/2014/main" id="{0B3E1263-8550-58EE-1443-D74F4F9E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395" y="388067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86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WebAssembly and .NET</a:t>
            </a:r>
          </a:p>
        </p:txBody>
      </p:sp>
      <p:pic>
        <p:nvPicPr>
          <p:cNvPr id="5" name="Picture 2" descr="Introduction to Blazor. Web development with c# | inventiv">
            <a:extLst>
              <a:ext uri="{FF2B5EF4-FFF2-40B4-BE49-F238E27FC236}">
                <a16:creationId xmlns:a16="http://schemas.microsoft.com/office/drawing/2014/main" id="{453FA260-638D-81B3-5557-DAEFDE6DB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0936" y="764659"/>
            <a:ext cx="5697968" cy="309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ABBD2E-3364-B7D8-383B-2DFE9D23FE9F}"/>
              </a:ext>
            </a:extLst>
          </p:cNvPr>
          <p:cNvSpPr txBox="1"/>
          <p:nvPr/>
        </p:nvSpPr>
        <p:spPr>
          <a:xfrm>
            <a:off x="4440936" y="4336233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Enhanced debugging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Hot reload improvements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Expanded web crypto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Improved JavaScript interop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Multithreading (preview)</a:t>
            </a:r>
          </a:p>
        </p:txBody>
      </p:sp>
    </p:spTree>
    <p:extLst>
      <p:ext uri="{BB962C8B-B14F-4D97-AF65-F5344CB8AC3E}">
        <p14:creationId xmlns:p14="http://schemas.microsoft.com/office/powerpoint/2010/main" val="312208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CBE949B-62AE-6B8D-19CB-CDF9037BDD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1F150F-CB80-577E-14AC-E5A1E481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5986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latin typeface="+mj-lt"/>
                <a:cs typeface="+mj-cs"/>
              </a:rPr>
              <a:t>WebAssembly &amp; Docker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40CFFEFD-63C1-B529-56FB-443A7142A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54" y="2277801"/>
            <a:ext cx="3862399" cy="390629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1E6917B4-9AA7-0AB7-C2FA-93DBE4E09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525" y="2277802"/>
            <a:ext cx="4678191" cy="390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3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latin typeface="+mj-lt"/>
                <a:cs typeface="+mj-cs"/>
              </a:rPr>
              <a:t>Docker loves WebAssembly</a:t>
            </a:r>
            <a:endParaRPr lang="en-US" sz="5400" dirty="0">
              <a:solidFill>
                <a:srgbClr val="FFFFFF"/>
              </a:solidFill>
              <a:latin typeface="+mj-lt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513E181-1247-2CF4-05DC-1954894B6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746849"/>
            <a:ext cx="5455917" cy="135757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6B713CC6-C90A-2A46-449C-713025A7B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839125"/>
            <a:ext cx="5455917" cy="117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8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F9837C-9563-8629-93D2-36686E9449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A854416-DCFC-AA09-1949-06E7C09B0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745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08D1D7-5F8F-4489-BFAD-6805AEFE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753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D08BC-A18A-7FC8-B4C0-77BEC347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0171"/>
          </a:xfrm>
        </p:spPr>
        <p:txBody>
          <a:bodyPr/>
          <a:lstStyle/>
          <a:p>
            <a:r>
              <a:rPr lang="it-IT" dirty="0"/>
              <a:t>About </a:t>
            </a:r>
            <a:r>
              <a:rPr lang="it-IT" dirty="0" err="1"/>
              <a:t>Us</a:t>
            </a:r>
            <a:endParaRPr lang="it-IT" dirty="0"/>
          </a:p>
        </p:txBody>
      </p:sp>
      <p:pic>
        <p:nvPicPr>
          <p:cNvPr id="5" name="Immagine 4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B36D4847-1435-D15F-F6CC-359388664A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240" y="1116580"/>
            <a:ext cx="1508955" cy="150895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EDDB8C4-BC17-2F97-4918-231D1D80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250" y="1793113"/>
            <a:ext cx="412553" cy="33496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1ED5E53-9E6B-2046-11F7-AFC5D431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008" y="2290572"/>
            <a:ext cx="412553" cy="33496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8EF886F-AEA4-420F-8A98-3CFBE0710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340" y="1116580"/>
            <a:ext cx="1508955" cy="150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F88A47C-C1FD-DEBB-A027-28E789025A13}"/>
              </a:ext>
            </a:extLst>
          </p:cNvPr>
          <p:cNvSpPr txBox="1"/>
          <p:nvPr/>
        </p:nvSpPr>
        <p:spPr>
          <a:xfrm>
            <a:off x="2651599" y="1715911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5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BD768A-DE95-CC9F-D201-E677B6B7BA37}"/>
              </a:ext>
            </a:extLst>
          </p:cNvPr>
          <p:cNvSpPr txBox="1"/>
          <p:nvPr/>
        </p:nvSpPr>
        <p:spPr>
          <a:xfrm>
            <a:off x="2651599" y="2219447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6"/>
              </a:rPr>
              <a:t>stefano.maffeis@intre.it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456DA66-D700-8337-5BFA-2F314B88E1B0}"/>
              </a:ext>
            </a:extLst>
          </p:cNvPr>
          <p:cNvSpPr/>
          <p:nvPr/>
        </p:nvSpPr>
        <p:spPr>
          <a:xfrm>
            <a:off x="1105528" y="4426780"/>
            <a:ext cx="2716949" cy="1121366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2" name="Immagine 11">
            <a:hlinkClick r:id="rId7"/>
            <a:extLst>
              <a:ext uri="{FF2B5EF4-FFF2-40B4-BE49-F238E27FC236}">
                <a16:creationId xmlns:a16="http://schemas.microsoft.com/office/drawing/2014/main" id="{4E10FB60-AC64-97A8-9A16-169C7D42C1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7685" y="4784262"/>
            <a:ext cx="1792634" cy="406401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2A028754-C59B-BE7D-364B-3C4E7B07A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340" y="2852174"/>
            <a:ext cx="312405" cy="31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4F094F9-E1BE-E85F-1136-A07F89C81613}"/>
              </a:ext>
            </a:extLst>
          </p:cNvPr>
          <p:cNvSpPr txBox="1"/>
          <p:nvPr/>
        </p:nvSpPr>
        <p:spPr>
          <a:xfrm>
            <a:off x="6344825" y="2820512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linkClick r:id="rId10"/>
              </a:rPr>
              <a:t>Stefano Maffeis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DB10561-ADB5-8F33-D656-AE0637D1D2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9240" y="2868006"/>
            <a:ext cx="346002" cy="296573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280BDD8-F7B1-39BB-8D61-5AFBF3C65E55}"/>
              </a:ext>
            </a:extLst>
          </p:cNvPr>
          <p:cNvSpPr txBox="1"/>
          <p:nvPr/>
        </p:nvSpPr>
        <p:spPr>
          <a:xfrm>
            <a:off x="9385242" y="2817695"/>
            <a:ext cx="177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  <a:hlinkClick r:id="rId12"/>
              </a:rPr>
              <a:t>Alberto Acerbis</a:t>
            </a:r>
            <a:endParaRPr lang="it-IT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11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4A4ECF6-0ECC-E59D-7509-3F21D08C6D81}"/>
              </a:ext>
            </a:extLst>
          </p:cNvPr>
          <p:cNvSpPr txBox="1"/>
          <p:nvPr/>
        </p:nvSpPr>
        <p:spPr>
          <a:xfrm>
            <a:off x="7674926" y="795527"/>
            <a:ext cx="4087306" cy="1829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🗓️ </a:t>
            </a:r>
            <a:r>
              <a:rPr lang="en-US" sz="3600" dirty="0">
                <a:latin typeface="+mj-lt"/>
                <a:ea typeface="+mj-ea"/>
                <a:cs typeface="+mj-cs"/>
              </a:rPr>
              <a:t>1989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i="1" dirty="0">
                <a:latin typeface="+mj-lt"/>
                <a:ea typeface="+mj-ea"/>
                <a:cs typeface="+mj-cs"/>
              </a:rPr>
              <a:t>Tim Berners-Lee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HTML Source Code Viewer Websit - App su Google Play">
            <a:extLst>
              <a:ext uri="{FF2B5EF4-FFF2-40B4-BE49-F238E27FC236}">
                <a16:creationId xmlns:a16="http://schemas.microsoft.com/office/drawing/2014/main" id="{5CAB2BDA-01BE-0B4C-0C49-9D59A16CB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1" b="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28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986C5C4-3E6B-05FB-537F-897EE78033D4}"/>
              </a:ext>
            </a:extLst>
          </p:cNvPr>
          <p:cNvSpPr txBox="1"/>
          <p:nvPr/>
        </p:nvSpPr>
        <p:spPr>
          <a:xfrm>
            <a:off x="7528622" y="667511"/>
            <a:ext cx="4087306" cy="18018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🗓️ 1995 – </a:t>
            </a:r>
            <a:r>
              <a:rPr lang="en-US" sz="5400" i="1" dirty="0">
                <a:latin typeface="+mj-lt"/>
                <a:ea typeface="+mj-ea"/>
                <a:cs typeface="+mj-cs"/>
              </a:rPr>
              <a:t>Bernard </a:t>
            </a:r>
            <a:r>
              <a:rPr lang="en-US" sz="5400" i="1" dirty="0" err="1">
                <a:latin typeface="+mj-lt"/>
                <a:ea typeface="+mj-ea"/>
                <a:cs typeface="+mj-cs"/>
              </a:rPr>
              <a:t>Eich</a:t>
            </a:r>
            <a:endParaRPr lang="en-US" sz="5400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dirty="0"/>
              <a:t>JavaScript!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dirty="0"/>
              <a:t>e </a:t>
            </a:r>
            <a:r>
              <a:rPr lang="en-US" sz="5100" dirty="0" err="1"/>
              <a:t>nulla</a:t>
            </a:r>
            <a:r>
              <a:rPr lang="en-US" sz="5100" dirty="0"/>
              <a:t> fu </a:t>
            </a:r>
            <a:r>
              <a:rPr lang="en-US" sz="5100" dirty="0" err="1"/>
              <a:t>più</a:t>
            </a:r>
            <a:r>
              <a:rPr lang="en-US" sz="5100" dirty="0"/>
              <a:t> come prima!</a:t>
            </a:r>
            <a:endParaRPr lang="en-US" sz="51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Caro Babbo Natale -24 &amp; Il Mondo secondo Bombetti - Mammaholic">
            <a:extLst>
              <a:ext uri="{FF2B5EF4-FFF2-40B4-BE49-F238E27FC236}">
                <a16:creationId xmlns:a16="http://schemas.microsoft.com/office/drawing/2014/main" id="{351DB809-A829-7A44-A77B-E711796DF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3" r="-1" b="2858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866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CFCD92-8676-6507-E45B-2F8BBA509FC4}"/>
              </a:ext>
            </a:extLst>
          </p:cNvPr>
          <p:cNvSpPr txBox="1"/>
          <p:nvPr/>
        </p:nvSpPr>
        <p:spPr>
          <a:xfrm>
            <a:off x="8367576" y="318227"/>
            <a:ext cx="3545762" cy="2468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>
                <a:latin typeface="+mj-lt"/>
                <a:ea typeface="+mj-ea"/>
                <a:cs typeface="+mj-cs"/>
              </a:rPr>
              <a:t>🗓️ </a:t>
            </a:r>
            <a:r>
              <a:rPr lang="en-US" sz="3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2011 - </a:t>
            </a:r>
            <a:r>
              <a:rPr lang="en-US" sz="31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Google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Sul </a:t>
            </a:r>
            <a:r>
              <a:rPr lang="en-US" sz="31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mio</a:t>
            </a:r>
            <a:r>
              <a:rPr lang="en-US" sz="3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browser </a:t>
            </a:r>
            <a:r>
              <a:rPr lang="en-US" sz="31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funziona</a:t>
            </a:r>
            <a:r>
              <a:rPr lang="en-US" sz="3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30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3" name="Picture 6" descr="google chrome - Enabling developer tools on a NACL page - Stack Overflow">
            <a:extLst>
              <a:ext uri="{FF2B5EF4-FFF2-40B4-BE49-F238E27FC236}">
                <a16:creationId xmlns:a16="http://schemas.microsoft.com/office/drawing/2014/main" id="{11E6CA21-E10D-EC0F-7CC2-02A60AB3C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3" r="2659" b="1"/>
          <a:stretch/>
        </p:blipFill>
        <p:spPr bwMode="auto"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428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5FFF17-D3D5-4F58-BA56-54EA901C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DF1511-B771-6079-6882-D073FC83AC57}"/>
              </a:ext>
            </a:extLst>
          </p:cNvPr>
          <p:cNvSpPr txBox="1"/>
          <p:nvPr/>
        </p:nvSpPr>
        <p:spPr>
          <a:xfrm>
            <a:off x="804673" y="3364992"/>
            <a:ext cx="4224528" cy="26883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🗓️ 2013 - </a:t>
            </a:r>
            <a:r>
              <a:rPr lang="en-US" sz="4200" i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Mozilla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	Asm.js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kern="12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Forse</a:t>
            </a:r>
            <a:r>
              <a:rPr lang="en-US" sz="42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ci </a:t>
            </a:r>
            <a:r>
              <a:rPr lang="en-US" sz="4200" kern="12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siamo</a:t>
            </a:r>
            <a:endParaRPr lang="en-US" sz="4200" kern="120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8" descr="asm.js, Emscripten &amp; friends | tfw">
            <a:extLst>
              <a:ext uri="{FF2B5EF4-FFF2-40B4-BE49-F238E27FC236}">
                <a16:creationId xmlns:a16="http://schemas.microsoft.com/office/drawing/2014/main" id="{B3C393E2-FD83-EE04-F63C-E1B8CD2B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0730" y="187614"/>
            <a:ext cx="5061858" cy="28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568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asellaDiTesto 4">
            <a:extLst>
              <a:ext uri="{FF2B5EF4-FFF2-40B4-BE49-F238E27FC236}">
                <a16:creationId xmlns:a16="http://schemas.microsoft.com/office/drawing/2014/main" id="{277082AC-AC70-F6F7-AC40-8B2DA5E141C6}"/>
              </a:ext>
            </a:extLst>
          </p:cNvPr>
          <p:cNvSpPr txBox="1"/>
          <p:nvPr/>
        </p:nvSpPr>
        <p:spPr>
          <a:xfrm>
            <a:off x="8534926" y="517333"/>
            <a:ext cx="2926080" cy="2468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dirty="0">
                <a:latin typeface="+mj-lt"/>
                <a:ea typeface="+mj-ea"/>
                <a:cs typeface="+mj-cs"/>
              </a:rPr>
              <a:t>🗓️ </a:t>
            </a:r>
            <a:r>
              <a:rPr lang="en-US" sz="37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2015 </a:t>
            </a:r>
            <a:r>
              <a:rPr lang="en-US" sz="37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Brendan </a:t>
            </a:r>
            <a:r>
              <a:rPr lang="en-US" sz="3700" i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Eich</a:t>
            </a:r>
            <a:r>
              <a:rPr lang="en-US" sz="37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.. </a:t>
            </a:r>
            <a:r>
              <a:rPr lang="en-US" sz="37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ancora</a:t>
            </a:r>
            <a:r>
              <a:rPr lang="en-US" sz="37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!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dirty="0"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30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3" name="Picture 4" descr="Immagine che contiene persona, posando&#10;&#10;Descrizione generata automaticamente">
            <a:extLst>
              <a:ext uri="{FF2B5EF4-FFF2-40B4-BE49-F238E27FC236}">
                <a16:creationId xmlns:a16="http://schemas.microsoft.com/office/drawing/2014/main" id="{9EADD1DC-55B5-3CE7-633E-75F17CAAB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" r="18018"/>
          <a:stretch/>
        </p:blipFill>
        <p:spPr bwMode="auto"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88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DC38A3-3315-56E0-E56D-C629EC48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Chi ha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bisogno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di WASM?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3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Google Chrome, il logo poteva essere molto diverso: ecco tutte le icone  scartate">
            <a:extLst>
              <a:ext uri="{FF2B5EF4-FFF2-40B4-BE49-F238E27FC236}">
                <a16:creationId xmlns:a16="http://schemas.microsoft.com/office/drawing/2014/main" id="{A83DAD79-2CF2-A327-6F76-1C8021370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2086" y="288789"/>
            <a:ext cx="2410097" cy="134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5559" y="72590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A6BDE-6A61-D0DA-ED8B-6804F0BBD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7880" y="1272777"/>
            <a:ext cx="1829652" cy="182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Modello cell phone | PosterMyWall">
            <a:extLst>
              <a:ext uri="{FF2B5EF4-FFF2-40B4-BE49-F238E27FC236}">
                <a16:creationId xmlns:a16="http://schemas.microsoft.com/office/drawing/2014/main" id="{9A42C792-F729-7AD8-5885-775FD2E3A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43" y="3726460"/>
            <a:ext cx="2329136" cy="232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10" descr="Desktop Computer Vector Icon for Your Web Site Design, Logo, App, UI.  Vector Illustration Stock Vector - Illustration of line, display: 151573142">
            <a:extLst>
              <a:ext uri="{FF2B5EF4-FFF2-40B4-BE49-F238E27FC236}">
                <a16:creationId xmlns:a16="http://schemas.microsoft.com/office/drawing/2014/main" id="{AD5A98F8-3732-45EB-6BCF-AA1E8A2D1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9800" y="368428"/>
            <a:ext cx="1952160" cy="19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320215F-BD98-9EDD-5EE6-90B8CC8E9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09997" y="4872446"/>
            <a:ext cx="1692946" cy="169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56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662" y="5118754"/>
            <a:ext cx="8584676" cy="1044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Chi ha bisogno di Wasm?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6" descr="azure-cloud-logo - Wallit">
            <a:extLst>
              <a:ext uri="{FF2B5EF4-FFF2-40B4-BE49-F238E27FC236}">
                <a16:creationId xmlns:a16="http://schemas.microsoft.com/office/drawing/2014/main" id="{771411C7-811A-B4F4-4DDC-D63736E60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5" r="20966" b="-1"/>
          <a:stretch/>
        </p:blipFill>
        <p:spPr bwMode="auto">
          <a:xfrm>
            <a:off x="895336" y="997486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Rendering Definition">
            <a:extLst>
              <a:ext uri="{FF2B5EF4-FFF2-40B4-BE49-F238E27FC236}">
                <a16:creationId xmlns:a16="http://schemas.microsoft.com/office/drawing/2014/main" id="{F8E1FB37-9A85-03CD-BCAB-6D68ECC0A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3" r="42736" b="1"/>
          <a:stretch/>
        </p:blipFill>
        <p:spPr bwMode="auto">
          <a:xfrm>
            <a:off x="4610101" y="997486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8" descr="aws-logo - Futurum Research">
            <a:extLst>
              <a:ext uri="{FF2B5EF4-FFF2-40B4-BE49-F238E27FC236}">
                <a16:creationId xmlns:a16="http://schemas.microsoft.com/office/drawing/2014/main" id="{3EAE6104-11A3-36DB-54F0-1231F3683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0" r="12429" b="3"/>
          <a:stretch/>
        </p:blipFill>
        <p:spPr bwMode="auto">
          <a:xfrm>
            <a:off x="8324865" y="997486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590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vent Them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vent Theme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vent Them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129</Words>
  <Application>Microsoft Office PowerPoint</Application>
  <PresentationFormat>Widescreen</PresentationFormat>
  <Paragraphs>35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open sans</vt:lpstr>
      <vt:lpstr>open sans</vt:lpstr>
      <vt:lpstr>Open Sans Light</vt:lpstr>
      <vt:lpstr>Rockwell</vt:lpstr>
      <vt:lpstr>Event Theme 1</vt:lpstr>
      <vt:lpstr>Event Theme 2</vt:lpstr>
      <vt:lpstr>Event Theme 3</vt:lpstr>
      <vt:lpstr>Event Theme 4</vt:lpstr>
      <vt:lpstr>Perché WebAssembly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Chi ha bisogno di WASM?</vt:lpstr>
      <vt:lpstr>Chi ha bisogno di Wasm?</vt:lpstr>
      <vt:lpstr>Cos’è WebAssembly?</vt:lpstr>
      <vt:lpstr>JavaScript is dead. Long live to JavaScript!</vt:lpstr>
      <vt:lpstr>Use Case: Ottimizzazione Immagini nel Browser</vt:lpstr>
      <vt:lpstr>WASI</vt:lpstr>
      <vt:lpstr>WAGI</vt:lpstr>
      <vt:lpstr>WebAssembly and .NET</vt:lpstr>
      <vt:lpstr>Demo</vt:lpstr>
      <vt:lpstr>WebAssembly &amp; Docker</vt:lpstr>
      <vt:lpstr>Docker loves WebAssembly</vt:lpstr>
      <vt:lpstr>Presentazione standard di PowerPoint</vt:lpstr>
      <vt:lpstr>About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Acerbis Alberto</cp:lastModifiedBy>
  <cp:revision>17</cp:revision>
  <dcterms:created xsi:type="dcterms:W3CDTF">2022-10-11T15:09:05Z</dcterms:created>
  <dcterms:modified xsi:type="dcterms:W3CDTF">2023-01-11T15:33:05Z</dcterms:modified>
</cp:coreProperties>
</file>